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1C882-3365-49C6-B6EA-35554A21A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511" y="2647428"/>
            <a:ext cx="8689976" cy="1050020"/>
          </a:xfrm>
        </p:spPr>
        <p:txBody>
          <a:bodyPr/>
          <a:lstStyle/>
          <a:p>
            <a:r>
              <a:rPr lang="fr-FR" dirty="0"/>
              <a:t>Les conseils du caisson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3DDD3D-B2FD-4377-AAF2-A0EF2BB5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265" y="75501"/>
            <a:ext cx="2794234" cy="27942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343909-ABFD-41BD-ADFF-C29137789A7E}"/>
              </a:ext>
            </a:extLst>
          </p:cNvPr>
          <p:cNvSpPr txBox="1"/>
          <p:nvPr/>
        </p:nvSpPr>
        <p:spPr>
          <a:xfrm>
            <a:off x="3246538" y="6429462"/>
            <a:ext cx="59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nous joindre : 04.92.03.77.72 – 24h/24h -7j/7j</a:t>
            </a:r>
          </a:p>
        </p:txBody>
      </p:sp>
    </p:spTree>
    <p:extLst>
      <p:ext uri="{BB962C8B-B14F-4D97-AF65-F5344CB8AC3E}">
        <p14:creationId xmlns:p14="http://schemas.microsoft.com/office/powerpoint/2010/main" val="25471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E1BE6-0048-41B3-B496-A93F0FC1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92682"/>
            <a:ext cx="10364451" cy="824389"/>
          </a:xfrm>
        </p:spPr>
        <p:txBody>
          <a:bodyPr/>
          <a:lstStyle/>
          <a:p>
            <a:r>
              <a:rPr lang="fr-FR" dirty="0"/>
              <a:t>Avant la plongée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736E6-1EDB-4DA6-A77B-5B03CC1F8A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2906"/>
            <a:ext cx="10363826" cy="434829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S’</a:t>
            </a:r>
            <a:r>
              <a:rPr lang="fr-FR" b="1" dirty="0"/>
              <a:t>Hydrater</a:t>
            </a:r>
            <a:r>
              <a:rPr lang="fr-FR" dirty="0"/>
              <a:t> </a:t>
            </a:r>
          </a:p>
          <a:p>
            <a:r>
              <a:rPr lang="fr-FR" b="1" dirty="0"/>
              <a:t>Faire un peu d’exercice </a:t>
            </a:r>
            <a:r>
              <a:rPr lang="fr-FR" dirty="0"/>
              <a:t>(footing, squat, etc….) l’effet shaker permet d’éliminer des microbulles résiduelles susceptibles de favoriser des agrégats de bulles après la plongée </a:t>
            </a:r>
          </a:p>
          <a:p>
            <a:r>
              <a:rPr lang="fr-FR" dirty="0"/>
              <a:t>2 plongées max/jour</a:t>
            </a:r>
          </a:p>
          <a:p>
            <a:r>
              <a:rPr lang="fr-FR" dirty="0"/>
              <a:t>Prendre en compte les </a:t>
            </a:r>
            <a:r>
              <a:rPr lang="fr-FR" b="1" dirty="0"/>
              <a:t>facteurs personnels </a:t>
            </a:r>
            <a:r>
              <a:rPr lang="fr-FR" dirty="0"/>
              <a:t>(fatigue, stress, prise de médicaments)</a:t>
            </a:r>
          </a:p>
          <a:p>
            <a:r>
              <a:rPr lang="fr-FR" dirty="0"/>
              <a:t>Régler correctement les </a:t>
            </a:r>
            <a:r>
              <a:rPr lang="fr-FR" b="1" dirty="0"/>
              <a:t>niveaux de sécurité </a:t>
            </a:r>
            <a:r>
              <a:rPr lang="fr-FR" dirty="0"/>
              <a:t>de son ordi. </a:t>
            </a:r>
          </a:p>
          <a:p>
            <a:r>
              <a:rPr lang="fr-FR" dirty="0"/>
              <a:t>Si les </a:t>
            </a:r>
            <a:r>
              <a:rPr lang="fr-FR" b="1" dirty="0"/>
              <a:t>Gradients </a:t>
            </a:r>
            <a:r>
              <a:rPr lang="fr-FR" b="1" dirty="0" err="1"/>
              <a:t>factors</a:t>
            </a:r>
            <a:r>
              <a:rPr lang="fr-FR" b="1" dirty="0"/>
              <a:t> (GF) </a:t>
            </a:r>
            <a:r>
              <a:rPr lang="fr-FR" dirty="0"/>
              <a:t>peuvent être réglés: </a:t>
            </a:r>
          </a:p>
          <a:p>
            <a:pPr lvl="1"/>
            <a:r>
              <a:rPr lang="fr-FR" dirty="0"/>
              <a:t>Plutôt 90/90  ou 85/85 pour les plongées loisirs</a:t>
            </a:r>
          </a:p>
          <a:p>
            <a:pPr lvl="1"/>
            <a:r>
              <a:rPr lang="fr-FR" dirty="0"/>
              <a:t>Plutôt 40/85 pour les plongées tech (recycleur etc…) mais avec majoration de paliers profonds</a:t>
            </a:r>
          </a:p>
        </p:txBody>
      </p:sp>
    </p:spTree>
    <p:extLst>
      <p:ext uri="{BB962C8B-B14F-4D97-AF65-F5344CB8AC3E}">
        <p14:creationId xmlns:p14="http://schemas.microsoft.com/office/powerpoint/2010/main" val="60739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E1BE6-0048-41B3-B496-A93F0FC1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92682"/>
            <a:ext cx="10364451" cy="824389"/>
          </a:xfrm>
        </p:spPr>
        <p:txBody>
          <a:bodyPr/>
          <a:lstStyle/>
          <a:p>
            <a:r>
              <a:rPr lang="fr-FR" dirty="0"/>
              <a:t>pendant la plongée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736E6-1EDB-4DA6-A77B-5B03CC1F8A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2907"/>
            <a:ext cx="10363826" cy="151840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Privilégier une </a:t>
            </a:r>
            <a:r>
              <a:rPr lang="fr-FR" b="1" dirty="0"/>
              <a:t>décompression au </a:t>
            </a:r>
            <a:r>
              <a:rPr lang="fr-FR" b="1" dirty="0" err="1"/>
              <a:t>nitrox</a:t>
            </a:r>
            <a:r>
              <a:rPr lang="fr-FR" b="1" dirty="0"/>
              <a:t> </a:t>
            </a:r>
            <a:r>
              <a:rPr lang="fr-FR" dirty="0"/>
              <a:t>en gardant la durée des paliers air</a:t>
            </a:r>
          </a:p>
          <a:p>
            <a:r>
              <a:rPr lang="fr-FR" dirty="0"/>
              <a:t>éviter les plongées de reprise avec du matériel mal maîtrisé (combi étanche, ordi neuf, </a:t>
            </a:r>
            <a:r>
              <a:rPr lang="fr-FR" dirty="0" err="1"/>
              <a:t>stab</a:t>
            </a:r>
            <a:r>
              <a:rPr lang="fr-FR" dirty="0"/>
              <a:t> neuve etc…) </a:t>
            </a:r>
          </a:p>
          <a:p>
            <a:r>
              <a:rPr lang="fr-FR" dirty="0"/>
              <a:t>Respecter une progressivité dans l’engagement des plongées (profondeur/durée)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08B69F9-C569-4155-BB1E-E2108292949E}"/>
              </a:ext>
            </a:extLst>
          </p:cNvPr>
          <p:cNvSpPr txBox="1">
            <a:spLocks/>
          </p:cNvSpPr>
          <p:nvPr/>
        </p:nvSpPr>
        <p:spPr>
          <a:xfrm>
            <a:off x="688670" y="3137484"/>
            <a:ext cx="10364451" cy="82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Après la plongée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4B9BF5F-A6ED-4018-9E6D-849A0F7DAC0E}"/>
              </a:ext>
            </a:extLst>
          </p:cNvPr>
          <p:cNvSpPr txBox="1">
            <a:spLocks/>
          </p:cNvSpPr>
          <p:nvPr/>
        </p:nvSpPr>
        <p:spPr>
          <a:xfrm>
            <a:off x="1064776" y="4138042"/>
            <a:ext cx="10363826" cy="116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S’</a:t>
            </a:r>
            <a:r>
              <a:rPr lang="fr-FR" b="1" dirty="0"/>
              <a:t>Hydrater</a:t>
            </a:r>
            <a:r>
              <a:rPr lang="fr-FR" dirty="0"/>
              <a:t> </a:t>
            </a:r>
          </a:p>
          <a:p>
            <a:r>
              <a:rPr lang="fr-FR" b="1" dirty="0"/>
              <a:t>PAS d’exercice </a:t>
            </a:r>
          </a:p>
        </p:txBody>
      </p:sp>
    </p:spTree>
    <p:extLst>
      <p:ext uri="{BB962C8B-B14F-4D97-AF65-F5344CB8AC3E}">
        <p14:creationId xmlns:p14="http://schemas.microsoft.com/office/powerpoint/2010/main" val="414170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238C4F8-8966-4442-84A6-3C327B9E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0166"/>
          </a:xfrm>
        </p:spPr>
        <p:txBody>
          <a:bodyPr/>
          <a:lstStyle/>
          <a:p>
            <a:r>
              <a:rPr lang="fr-FR" dirty="0"/>
              <a:t>En cas de symptômes après la plongée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8029AE5-9FBC-48A6-B4FC-E563FB45E974}"/>
              </a:ext>
            </a:extLst>
          </p:cNvPr>
          <p:cNvGrpSpPr/>
          <p:nvPr/>
        </p:nvGrpSpPr>
        <p:grpSpPr>
          <a:xfrm>
            <a:off x="922327" y="1471422"/>
            <a:ext cx="10355273" cy="732932"/>
            <a:chOff x="3963" y="254664"/>
            <a:chExt cx="10355273" cy="7329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AFEFF9-4A0E-4016-82C9-28713A0D3EBC}"/>
                </a:ext>
              </a:extLst>
            </p:cNvPr>
            <p:cNvSpPr/>
            <p:nvPr/>
          </p:nvSpPr>
          <p:spPr>
            <a:xfrm>
              <a:off x="3963" y="254664"/>
              <a:ext cx="10355273" cy="732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5688BB9-EA70-4A9B-8025-347137CD2710}"/>
                </a:ext>
              </a:extLst>
            </p:cNvPr>
            <p:cNvSpPr txBox="1"/>
            <p:nvPr/>
          </p:nvSpPr>
          <p:spPr>
            <a:xfrm>
              <a:off x="3963" y="254664"/>
              <a:ext cx="10355273" cy="732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Apparition des symptômes/ Erreur de procédures 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D1B41BD-D1BF-46C8-AF0C-676D79A2E285}"/>
              </a:ext>
            </a:extLst>
          </p:cNvPr>
          <p:cNvGrpSpPr/>
          <p:nvPr/>
        </p:nvGrpSpPr>
        <p:grpSpPr>
          <a:xfrm>
            <a:off x="922327" y="2367092"/>
            <a:ext cx="2125249" cy="732932"/>
            <a:chOff x="2127497" y="1295427"/>
            <a:chExt cx="1465864" cy="7329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104CD9-41CD-4189-9CE0-2DE1411A8F84}"/>
                </a:ext>
              </a:extLst>
            </p:cNvPr>
            <p:cNvSpPr/>
            <p:nvPr/>
          </p:nvSpPr>
          <p:spPr>
            <a:xfrm>
              <a:off x="2127497" y="1295427"/>
              <a:ext cx="1465864" cy="732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C819817-B42F-4643-8EEB-28446D4340A9}"/>
                </a:ext>
              </a:extLst>
            </p:cNvPr>
            <p:cNvSpPr txBox="1"/>
            <p:nvPr/>
          </p:nvSpPr>
          <p:spPr>
            <a:xfrm>
              <a:off x="2127497" y="1295427"/>
              <a:ext cx="1465864" cy="732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En mer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D96F20F-E569-4223-8168-B1A5FA65184F}"/>
              </a:ext>
            </a:extLst>
          </p:cNvPr>
          <p:cNvGrpSpPr/>
          <p:nvPr/>
        </p:nvGrpSpPr>
        <p:grpSpPr>
          <a:xfrm>
            <a:off x="922327" y="3303704"/>
            <a:ext cx="2125248" cy="2280882"/>
            <a:chOff x="178646" y="2336190"/>
            <a:chExt cx="1948792" cy="20337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CA4E9-5BFE-4104-8E27-DD2AECDC1961}"/>
                </a:ext>
              </a:extLst>
            </p:cNvPr>
            <p:cNvSpPr/>
            <p:nvPr/>
          </p:nvSpPr>
          <p:spPr>
            <a:xfrm>
              <a:off x="178646" y="2336191"/>
              <a:ext cx="1948792" cy="20337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9699054-9A3F-4EFC-AFDA-B347A5AFA131}"/>
                </a:ext>
              </a:extLst>
            </p:cNvPr>
            <p:cNvSpPr txBox="1"/>
            <p:nvPr/>
          </p:nvSpPr>
          <p:spPr>
            <a:xfrm>
              <a:off x="178646" y="2336190"/>
              <a:ext cx="1948792" cy="2033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Appeler le CROSS (canal 16 ou 196 depuis un portable)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 et appliquer les procédures de la base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09B5651-7B47-4BB8-BBE7-0E39AA244407}"/>
              </a:ext>
            </a:extLst>
          </p:cNvPr>
          <p:cNvGrpSpPr/>
          <p:nvPr/>
        </p:nvGrpSpPr>
        <p:grpSpPr>
          <a:xfrm>
            <a:off x="5117514" y="2367092"/>
            <a:ext cx="1956972" cy="732932"/>
            <a:chOff x="4811590" y="1303798"/>
            <a:chExt cx="1465864" cy="7329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DFFFD8-8121-47D6-9A30-03B3084D1EAB}"/>
                </a:ext>
              </a:extLst>
            </p:cNvPr>
            <p:cNvSpPr/>
            <p:nvPr/>
          </p:nvSpPr>
          <p:spPr>
            <a:xfrm>
              <a:off x="4811590" y="1303798"/>
              <a:ext cx="1465864" cy="732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BBBD4E7-B022-4F78-9BEE-5F2EA7FE0D27}"/>
                </a:ext>
              </a:extLst>
            </p:cNvPr>
            <p:cNvSpPr txBox="1"/>
            <p:nvPr/>
          </p:nvSpPr>
          <p:spPr>
            <a:xfrm>
              <a:off x="4811590" y="1303798"/>
              <a:ext cx="1465864" cy="732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A la base nautique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A032F92-679B-4E74-9EF0-27AFAF7671A4}"/>
              </a:ext>
            </a:extLst>
          </p:cNvPr>
          <p:cNvGrpSpPr/>
          <p:nvPr/>
        </p:nvGrpSpPr>
        <p:grpSpPr>
          <a:xfrm>
            <a:off x="5117514" y="3522003"/>
            <a:ext cx="1956972" cy="1844284"/>
            <a:chOff x="4565977" y="2425557"/>
            <a:chExt cx="1956972" cy="18442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A192F-1C36-49B8-A3B1-6D5EBDC5F535}"/>
                </a:ext>
              </a:extLst>
            </p:cNvPr>
            <p:cNvSpPr/>
            <p:nvPr/>
          </p:nvSpPr>
          <p:spPr>
            <a:xfrm>
              <a:off x="4565977" y="2425557"/>
              <a:ext cx="1956972" cy="184428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1318066-7F04-4058-AE7F-03BEF604AE53}"/>
                </a:ext>
              </a:extLst>
            </p:cNvPr>
            <p:cNvSpPr txBox="1"/>
            <p:nvPr/>
          </p:nvSpPr>
          <p:spPr>
            <a:xfrm>
              <a:off x="4565977" y="2425557"/>
              <a:ext cx="1956972" cy="184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Prévenir les pompiers de la tour rouge: sonnette sous leur fenêtre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46A33B3-0FC9-4052-993A-35E2BB81CCD1}"/>
              </a:ext>
            </a:extLst>
          </p:cNvPr>
          <p:cNvGrpSpPr/>
          <p:nvPr/>
        </p:nvGrpSpPr>
        <p:grpSpPr>
          <a:xfrm>
            <a:off x="9282999" y="2367092"/>
            <a:ext cx="1994601" cy="732932"/>
            <a:chOff x="6769838" y="1295427"/>
            <a:chExt cx="1465864" cy="7329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401AE9-50F9-4710-A02C-BFA87EC75410}"/>
                </a:ext>
              </a:extLst>
            </p:cNvPr>
            <p:cNvSpPr/>
            <p:nvPr/>
          </p:nvSpPr>
          <p:spPr>
            <a:xfrm>
              <a:off x="6769838" y="1295427"/>
              <a:ext cx="1465864" cy="732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11917C7-297C-4025-B5C0-07996FB90312}"/>
                </a:ext>
              </a:extLst>
            </p:cNvPr>
            <p:cNvSpPr txBox="1"/>
            <p:nvPr/>
          </p:nvSpPr>
          <p:spPr>
            <a:xfrm>
              <a:off x="6769838" y="1295427"/>
              <a:ext cx="1465864" cy="732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A la maison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FE845CE-D685-401A-B7A4-83B2729DCA8B}"/>
              </a:ext>
            </a:extLst>
          </p:cNvPr>
          <p:cNvGrpSpPr/>
          <p:nvPr/>
        </p:nvGrpSpPr>
        <p:grpSpPr>
          <a:xfrm>
            <a:off x="9282999" y="3501712"/>
            <a:ext cx="1994601" cy="1884866"/>
            <a:chOff x="7119519" y="2416198"/>
            <a:chExt cx="1994601" cy="18848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2FEE0A-85E1-457D-B5B6-D9B95D1235D2}"/>
                </a:ext>
              </a:extLst>
            </p:cNvPr>
            <p:cNvSpPr/>
            <p:nvPr/>
          </p:nvSpPr>
          <p:spPr>
            <a:xfrm>
              <a:off x="7119519" y="2416198"/>
              <a:ext cx="1994601" cy="18848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E4EC25A-4F26-4762-8644-C53E9AE40472}"/>
                </a:ext>
              </a:extLst>
            </p:cNvPr>
            <p:cNvSpPr txBox="1"/>
            <p:nvPr/>
          </p:nvSpPr>
          <p:spPr>
            <a:xfrm>
              <a:off x="7119519" y="2416198"/>
              <a:ext cx="1994601" cy="1884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 dirty="0"/>
                <a:t>Appeler le CROSS au </a:t>
              </a:r>
              <a:r>
                <a:rPr lang="fr-FR" sz="2100" kern="1200" dirty="0">
                  <a:solidFill>
                    <a:srgbClr val="FF0000"/>
                  </a:solidFill>
                </a:rPr>
                <a:t>196 </a:t>
              </a:r>
              <a:r>
                <a:rPr lang="fr-FR" sz="2100" kern="1200" dirty="0">
                  <a:solidFill>
                    <a:schemeClr val="bg1"/>
                  </a:solidFill>
                </a:rPr>
                <a:t>et prévenir son référent plongée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149415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117</TotalTime>
  <Words>234</Words>
  <Application>Microsoft Office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Tw Cen MT</vt:lpstr>
      <vt:lpstr>Ronds dans l’eau</vt:lpstr>
      <vt:lpstr>Les conseils du caisson !</vt:lpstr>
      <vt:lpstr>Avant la plongée </vt:lpstr>
      <vt:lpstr>pendant la plongée </vt:lpstr>
      <vt:lpstr>En cas de symptômes après la plongée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conseils du caisson !</dc:title>
  <dc:creator>DEL CONT DELPHINE CHU Nice</dc:creator>
  <cp:lastModifiedBy>DEL CONT DELPHINE CHU Nice</cp:lastModifiedBy>
  <cp:revision>10</cp:revision>
  <dcterms:created xsi:type="dcterms:W3CDTF">2025-07-28T14:13:35Z</dcterms:created>
  <dcterms:modified xsi:type="dcterms:W3CDTF">2025-08-04T09:50:32Z</dcterms:modified>
</cp:coreProperties>
</file>